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63" r:id="rId2"/>
    <p:sldId id="384" r:id="rId3"/>
    <p:sldId id="377" r:id="rId4"/>
    <p:sldId id="378" r:id="rId5"/>
    <p:sldId id="379" r:id="rId6"/>
    <p:sldId id="380" r:id="rId7"/>
    <p:sldId id="381" r:id="rId8"/>
    <p:sldId id="385" r:id="rId9"/>
    <p:sldId id="39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NR STI" initials="RNR STI" lastIdx="6" clrIdx="0"/>
  <p:cmAuthor id="1" name="BERGMANN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3CA6"/>
    <a:srgbClr val="55617C"/>
    <a:srgbClr val="CCECFF"/>
    <a:srgbClr val="CC9900"/>
    <a:srgbClr val="9BBB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91458"/>
  </p:normalViewPr>
  <p:slideViewPr>
    <p:cSldViewPr>
      <p:cViewPr varScale="1">
        <p:scale>
          <a:sx n="62" d="100"/>
          <a:sy n="62" d="100"/>
        </p:scale>
        <p:origin x="-113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86D09-5255-2E46-93C0-7FF9AA9E957E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14D45D-4399-314A-B75D-A1FC6176EABF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Développement de l'offre </a:t>
          </a:r>
          <a:r>
            <a: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technologique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4D1E8-7F29-AD46-8ABF-4CE7CDEBC7D7}" type="parTrans" cxnId="{F733F687-83D5-604A-9CED-D8BE51C230DD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F32BE-4CC9-B94A-84AC-23CA0907A5D1}" type="sibTrans" cxnId="{F733F687-83D5-604A-9CED-D8BE51C230DD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5BC20-B8F2-E84F-A225-00659B296B22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Accompagnement des entreprises vers </a:t>
          </a:r>
          <a:r>
            <a: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l‘industrie </a:t>
          </a:r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 </a:t>
          </a:r>
          <a:r>
            <a: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futur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6525F-683D-8E48-9B88-2FE93CCB4783}" type="parTrans" cxnId="{42A064B4-9B46-D04D-B060-36D833481C54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CB907-9943-9241-92EA-BBA1780E040F}" type="sibTrans" cxnId="{42A064B4-9B46-D04D-B060-36D833481C54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83986-D83C-8349-83FA-8ED6784DCA61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Formation des </a:t>
          </a:r>
          <a:r>
            <a: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personnels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BA393E-977B-3648-9B1A-16BFE65E57A6}" type="parTrans" cxnId="{8EB785C4-1E5C-BA49-9DFF-9E3D5FAE8AF6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DAA6C-0189-6E4D-8A09-F5D4DC06AADC}" type="sibTrans" cxnId="{8EB785C4-1E5C-BA49-9DFF-9E3D5FAE8AF6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0E639-FAE0-0246-91BB-DAE48B9F0492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Promotion de l'Industrie du Futur</a:t>
          </a:r>
        </a:p>
      </dgm:t>
    </dgm:pt>
    <dgm:pt modelId="{69DD2094-6085-784D-BE1B-867B6172BB84}" type="parTrans" cxnId="{C41C6A0A-48D7-3248-A30F-33608A936E20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D8584-B156-B341-B0A3-1BB2D0B154B5}" type="sibTrans" cxnId="{C41C6A0A-48D7-3248-A30F-33608A936E20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65AD2-066F-8342-9732-9DDC37A81057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Renforcement de la coopération européenne et internationale</a:t>
          </a:r>
        </a:p>
      </dgm:t>
    </dgm:pt>
    <dgm:pt modelId="{BC8381A8-7A25-E749-963B-7EAFBFD7A4BA}" type="parTrans" cxnId="{14DCCFF9-90F6-1740-B437-40C5FA9382C7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A7013-7223-2C43-AA22-84F753A38ED2}" type="sibTrans" cxnId="{14DCCFF9-90F6-1740-B437-40C5FA9382C7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71133-4F1A-894A-A590-9059ABFF9716}" type="pres">
      <dgm:prSet presAssocID="{14C86D09-5255-2E46-93C0-7FF9AA9E95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2769263-CBD6-7241-849A-CDBE267652D7}" type="pres">
      <dgm:prSet presAssocID="{14C86D09-5255-2E46-93C0-7FF9AA9E957E}" presName="Name1" presStyleCnt="0"/>
      <dgm:spPr/>
    </dgm:pt>
    <dgm:pt modelId="{EC6C1E80-684D-4D45-B4AC-016EE92FAFDC}" type="pres">
      <dgm:prSet presAssocID="{14C86D09-5255-2E46-93C0-7FF9AA9E957E}" presName="cycle" presStyleCnt="0"/>
      <dgm:spPr/>
    </dgm:pt>
    <dgm:pt modelId="{EB78D383-DFA6-9B4E-830D-07E229591DA0}" type="pres">
      <dgm:prSet presAssocID="{14C86D09-5255-2E46-93C0-7FF9AA9E957E}" presName="srcNode" presStyleLbl="node1" presStyleIdx="0" presStyleCnt="5"/>
      <dgm:spPr/>
    </dgm:pt>
    <dgm:pt modelId="{5531552B-6FDA-4242-A3A7-9770B997AC38}" type="pres">
      <dgm:prSet presAssocID="{14C86D09-5255-2E46-93C0-7FF9AA9E957E}" presName="conn" presStyleLbl="parChTrans1D2" presStyleIdx="0" presStyleCnt="1"/>
      <dgm:spPr/>
      <dgm:t>
        <a:bodyPr/>
        <a:lstStyle/>
        <a:p>
          <a:endParaRPr lang="fr-FR"/>
        </a:p>
      </dgm:t>
    </dgm:pt>
    <dgm:pt modelId="{56600EF3-293D-884B-9A26-C74534E458E6}" type="pres">
      <dgm:prSet presAssocID="{14C86D09-5255-2E46-93C0-7FF9AA9E957E}" presName="extraNode" presStyleLbl="node1" presStyleIdx="0" presStyleCnt="5"/>
      <dgm:spPr/>
    </dgm:pt>
    <dgm:pt modelId="{2ACBAFCD-6AC6-5341-A465-6AE071CCE60A}" type="pres">
      <dgm:prSet presAssocID="{14C86D09-5255-2E46-93C0-7FF9AA9E957E}" presName="dstNode" presStyleLbl="node1" presStyleIdx="0" presStyleCnt="5"/>
      <dgm:spPr/>
    </dgm:pt>
    <dgm:pt modelId="{BC7268DD-79DC-8245-8447-CB86D273204D}" type="pres">
      <dgm:prSet presAssocID="{8C14D45D-4399-314A-B75D-A1FC6176EAB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F654DE-723D-4F48-A917-5DD2AA697909}" type="pres">
      <dgm:prSet presAssocID="{8C14D45D-4399-314A-B75D-A1FC6176EABF}" presName="accent_1" presStyleCnt="0"/>
      <dgm:spPr/>
    </dgm:pt>
    <dgm:pt modelId="{666358C2-E882-FF47-9569-3613E4A2DB9B}" type="pres">
      <dgm:prSet presAssocID="{8C14D45D-4399-314A-B75D-A1FC6176EABF}" presName="accentRepeatNode" presStyleLbl="solidFgAcc1" presStyleIdx="0" presStyleCnt="5"/>
      <dgm:spPr/>
    </dgm:pt>
    <dgm:pt modelId="{CB21B030-AA7D-ED4C-A351-9C3D22AD5C7E}" type="pres">
      <dgm:prSet presAssocID="{FB25BC20-B8F2-E84F-A225-00659B296B2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10FCB7-7B23-9643-B234-B4D8F2E23AA0}" type="pres">
      <dgm:prSet presAssocID="{FB25BC20-B8F2-E84F-A225-00659B296B22}" presName="accent_2" presStyleCnt="0"/>
      <dgm:spPr/>
    </dgm:pt>
    <dgm:pt modelId="{920AEBF9-68E9-9449-B5EC-720EBF768B76}" type="pres">
      <dgm:prSet presAssocID="{FB25BC20-B8F2-E84F-A225-00659B296B22}" presName="accentRepeatNode" presStyleLbl="solidFgAcc1" presStyleIdx="1" presStyleCnt="5"/>
      <dgm:spPr/>
    </dgm:pt>
    <dgm:pt modelId="{3047DBF2-68D3-DD40-A944-D1920A960F7E}" type="pres">
      <dgm:prSet presAssocID="{48D83986-D83C-8349-83FA-8ED6784DCA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94FE2E-47DD-1544-9FBB-AB8215EEDCB0}" type="pres">
      <dgm:prSet presAssocID="{48D83986-D83C-8349-83FA-8ED6784DCA61}" presName="accent_3" presStyleCnt="0"/>
      <dgm:spPr/>
    </dgm:pt>
    <dgm:pt modelId="{13DD9FA0-579D-E640-9AD1-3E24A216CAF2}" type="pres">
      <dgm:prSet presAssocID="{48D83986-D83C-8349-83FA-8ED6784DCA61}" presName="accentRepeatNode" presStyleLbl="solidFgAcc1" presStyleIdx="2" presStyleCnt="5"/>
      <dgm:spPr/>
    </dgm:pt>
    <dgm:pt modelId="{909DC0E8-3557-0C43-8894-FEB736885733}" type="pres">
      <dgm:prSet presAssocID="{8F40E639-FAE0-0246-91BB-DAE48B9F049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863504-5A92-0648-908B-9CA0BA447C5A}" type="pres">
      <dgm:prSet presAssocID="{8F40E639-FAE0-0246-91BB-DAE48B9F0492}" presName="accent_4" presStyleCnt="0"/>
      <dgm:spPr/>
    </dgm:pt>
    <dgm:pt modelId="{6C326424-410D-594F-B5C4-E3886CC2B849}" type="pres">
      <dgm:prSet presAssocID="{8F40E639-FAE0-0246-91BB-DAE48B9F0492}" presName="accentRepeatNode" presStyleLbl="solidFgAcc1" presStyleIdx="3" presStyleCnt="5"/>
      <dgm:spPr/>
    </dgm:pt>
    <dgm:pt modelId="{B8A541F8-11DE-504D-8B26-83766EA1D1A7}" type="pres">
      <dgm:prSet presAssocID="{57465AD2-066F-8342-9732-9DDC37A8105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D6DD87-1277-6D44-A01A-FBABEB7A70CF}" type="pres">
      <dgm:prSet presAssocID="{57465AD2-066F-8342-9732-9DDC37A81057}" presName="accent_5" presStyleCnt="0"/>
      <dgm:spPr/>
    </dgm:pt>
    <dgm:pt modelId="{B4B1D11E-5362-DD42-9B95-7B9F67540465}" type="pres">
      <dgm:prSet presAssocID="{57465AD2-066F-8342-9732-9DDC37A81057}" presName="accentRepeatNode" presStyleLbl="solidFgAcc1" presStyleIdx="4" presStyleCnt="5"/>
      <dgm:spPr/>
    </dgm:pt>
  </dgm:ptLst>
  <dgm:cxnLst>
    <dgm:cxn modelId="{3D3697EB-7C58-7A46-8B77-8E4275E39D65}" type="presOf" srcId="{48D83986-D83C-8349-83FA-8ED6784DCA61}" destId="{3047DBF2-68D3-DD40-A944-D1920A960F7E}" srcOrd="0" destOrd="0" presId="urn:microsoft.com/office/officeart/2008/layout/VerticalCurvedList"/>
    <dgm:cxn modelId="{F733F687-83D5-604A-9CED-D8BE51C230DD}" srcId="{14C86D09-5255-2E46-93C0-7FF9AA9E957E}" destId="{8C14D45D-4399-314A-B75D-A1FC6176EABF}" srcOrd="0" destOrd="0" parTransId="{3104D1E8-7F29-AD46-8ABF-4CE7CDEBC7D7}" sibTransId="{1D8F32BE-4CC9-B94A-84AC-23CA0907A5D1}"/>
    <dgm:cxn modelId="{CEEAC005-7B8B-6644-8F71-9488056E39B2}" type="presOf" srcId="{FB25BC20-B8F2-E84F-A225-00659B296B22}" destId="{CB21B030-AA7D-ED4C-A351-9C3D22AD5C7E}" srcOrd="0" destOrd="0" presId="urn:microsoft.com/office/officeart/2008/layout/VerticalCurvedList"/>
    <dgm:cxn modelId="{020CFD96-3756-2848-A6E4-72576E9F4FC0}" type="presOf" srcId="{57465AD2-066F-8342-9732-9DDC37A81057}" destId="{B8A541F8-11DE-504D-8B26-83766EA1D1A7}" srcOrd="0" destOrd="0" presId="urn:microsoft.com/office/officeart/2008/layout/VerticalCurvedList"/>
    <dgm:cxn modelId="{1B5B82B2-6682-474E-935F-9C17B435001A}" type="presOf" srcId="{8C14D45D-4399-314A-B75D-A1FC6176EABF}" destId="{BC7268DD-79DC-8245-8447-CB86D273204D}" srcOrd="0" destOrd="0" presId="urn:microsoft.com/office/officeart/2008/layout/VerticalCurvedList"/>
    <dgm:cxn modelId="{70F35288-02F7-F542-84E5-2057B3B725D6}" type="presOf" srcId="{1D8F32BE-4CC9-B94A-84AC-23CA0907A5D1}" destId="{5531552B-6FDA-4242-A3A7-9770B997AC38}" srcOrd="0" destOrd="0" presId="urn:microsoft.com/office/officeart/2008/layout/VerticalCurvedList"/>
    <dgm:cxn modelId="{42A064B4-9B46-D04D-B060-36D833481C54}" srcId="{14C86D09-5255-2E46-93C0-7FF9AA9E957E}" destId="{FB25BC20-B8F2-E84F-A225-00659B296B22}" srcOrd="1" destOrd="0" parTransId="{5296525F-683D-8E48-9B88-2FE93CCB4783}" sibTransId="{F1FCB907-9943-9241-92EA-BBA1780E040F}"/>
    <dgm:cxn modelId="{EDCF72EA-7BC1-5A44-99F1-8E6BE7409274}" type="presOf" srcId="{14C86D09-5255-2E46-93C0-7FF9AA9E957E}" destId="{CFE71133-4F1A-894A-A590-9059ABFF9716}" srcOrd="0" destOrd="0" presId="urn:microsoft.com/office/officeart/2008/layout/VerticalCurvedList"/>
    <dgm:cxn modelId="{C41C6A0A-48D7-3248-A30F-33608A936E20}" srcId="{14C86D09-5255-2E46-93C0-7FF9AA9E957E}" destId="{8F40E639-FAE0-0246-91BB-DAE48B9F0492}" srcOrd="3" destOrd="0" parTransId="{69DD2094-6085-784D-BE1B-867B6172BB84}" sibTransId="{0BDD8584-B156-B341-B0A3-1BB2D0B154B5}"/>
    <dgm:cxn modelId="{7A28E977-F2D8-9A46-876E-40F2214BD709}" type="presOf" srcId="{8F40E639-FAE0-0246-91BB-DAE48B9F0492}" destId="{909DC0E8-3557-0C43-8894-FEB736885733}" srcOrd="0" destOrd="0" presId="urn:microsoft.com/office/officeart/2008/layout/VerticalCurvedList"/>
    <dgm:cxn modelId="{14DCCFF9-90F6-1740-B437-40C5FA9382C7}" srcId="{14C86D09-5255-2E46-93C0-7FF9AA9E957E}" destId="{57465AD2-066F-8342-9732-9DDC37A81057}" srcOrd="4" destOrd="0" parTransId="{BC8381A8-7A25-E749-963B-7EAFBFD7A4BA}" sibTransId="{2EBA7013-7223-2C43-AA22-84F753A38ED2}"/>
    <dgm:cxn modelId="{8EB785C4-1E5C-BA49-9DFF-9E3D5FAE8AF6}" srcId="{14C86D09-5255-2E46-93C0-7FF9AA9E957E}" destId="{48D83986-D83C-8349-83FA-8ED6784DCA61}" srcOrd="2" destOrd="0" parTransId="{2BBA393E-977B-3648-9B1A-16BFE65E57A6}" sibTransId="{366DAA6C-0189-6E4D-8A09-F5D4DC06AADC}"/>
    <dgm:cxn modelId="{6E9446CA-CD93-6849-B79C-2CF1A68115EF}" type="presParOf" srcId="{CFE71133-4F1A-894A-A590-9059ABFF9716}" destId="{32769263-CBD6-7241-849A-CDBE267652D7}" srcOrd="0" destOrd="0" presId="urn:microsoft.com/office/officeart/2008/layout/VerticalCurvedList"/>
    <dgm:cxn modelId="{2AE776E5-537C-6745-AD4D-9888C64B4753}" type="presParOf" srcId="{32769263-CBD6-7241-849A-CDBE267652D7}" destId="{EC6C1E80-684D-4D45-B4AC-016EE92FAFDC}" srcOrd="0" destOrd="0" presId="urn:microsoft.com/office/officeart/2008/layout/VerticalCurvedList"/>
    <dgm:cxn modelId="{2ADE4AFF-E63D-F342-9015-6D489687D4F6}" type="presParOf" srcId="{EC6C1E80-684D-4D45-B4AC-016EE92FAFDC}" destId="{EB78D383-DFA6-9B4E-830D-07E229591DA0}" srcOrd="0" destOrd="0" presId="urn:microsoft.com/office/officeart/2008/layout/VerticalCurvedList"/>
    <dgm:cxn modelId="{9214A8D3-6835-E44E-A899-5ADA4E2C9F3F}" type="presParOf" srcId="{EC6C1E80-684D-4D45-B4AC-016EE92FAFDC}" destId="{5531552B-6FDA-4242-A3A7-9770B997AC38}" srcOrd="1" destOrd="0" presId="urn:microsoft.com/office/officeart/2008/layout/VerticalCurvedList"/>
    <dgm:cxn modelId="{FCB55EBD-0686-EA43-8CB8-144595E7DB74}" type="presParOf" srcId="{EC6C1E80-684D-4D45-B4AC-016EE92FAFDC}" destId="{56600EF3-293D-884B-9A26-C74534E458E6}" srcOrd="2" destOrd="0" presId="urn:microsoft.com/office/officeart/2008/layout/VerticalCurvedList"/>
    <dgm:cxn modelId="{BDFEEE61-90C2-0543-A25E-E943895B27E6}" type="presParOf" srcId="{EC6C1E80-684D-4D45-B4AC-016EE92FAFDC}" destId="{2ACBAFCD-6AC6-5341-A465-6AE071CCE60A}" srcOrd="3" destOrd="0" presId="urn:microsoft.com/office/officeart/2008/layout/VerticalCurvedList"/>
    <dgm:cxn modelId="{D045F635-E469-824B-AA24-3E4252BE7060}" type="presParOf" srcId="{32769263-CBD6-7241-849A-CDBE267652D7}" destId="{BC7268DD-79DC-8245-8447-CB86D273204D}" srcOrd="1" destOrd="0" presId="urn:microsoft.com/office/officeart/2008/layout/VerticalCurvedList"/>
    <dgm:cxn modelId="{AEC89D64-FD49-2446-92D0-20EEE31F1274}" type="presParOf" srcId="{32769263-CBD6-7241-849A-CDBE267652D7}" destId="{11F654DE-723D-4F48-A917-5DD2AA697909}" srcOrd="2" destOrd="0" presId="urn:microsoft.com/office/officeart/2008/layout/VerticalCurvedList"/>
    <dgm:cxn modelId="{07F7B08F-4A15-6D41-A750-A2956191969D}" type="presParOf" srcId="{11F654DE-723D-4F48-A917-5DD2AA697909}" destId="{666358C2-E882-FF47-9569-3613E4A2DB9B}" srcOrd="0" destOrd="0" presId="urn:microsoft.com/office/officeart/2008/layout/VerticalCurvedList"/>
    <dgm:cxn modelId="{3B8A7D85-5519-E648-BC33-E3525E44A043}" type="presParOf" srcId="{32769263-CBD6-7241-849A-CDBE267652D7}" destId="{CB21B030-AA7D-ED4C-A351-9C3D22AD5C7E}" srcOrd="3" destOrd="0" presId="urn:microsoft.com/office/officeart/2008/layout/VerticalCurvedList"/>
    <dgm:cxn modelId="{026B5E7A-D197-B340-991B-78B4CAEC4F53}" type="presParOf" srcId="{32769263-CBD6-7241-849A-CDBE267652D7}" destId="{4810FCB7-7B23-9643-B234-B4D8F2E23AA0}" srcOrd="4" destOrd="0" presId="urn:microsoft.com/office/officeart/2008/layout/VerticalCurvedList"/>
    <dgm:cxn modelId="{7FC45934-470A-1942-853E-FB45CD74E027}" type="presParOf" srcId="{4810FCB7-7B23-9643-B234-B4D8F2E23AA0}" destId="{920AEBF9-68E9-9449-B5EC-720EBF768B76}" srcOrd="0" destOrd="0" presId="urn:microsoft.com/office/officeart/2008/layout/VerticalCurvedList"/>
    <dgm:cxn modelId="{D20B6D9A-1B40-8D41-BC4F-7FCEA9F85321}" type="presParOf" srcId="{32769263-CBD6-7241-849A-CDBE267652D7}" destId="{3047DBF2-68D3-DD40-A944-D1920A960F7E}" srcOrd="5" destOrd="0" presId="urn:microsoft.com/office/officeart/2008/layout/VerticalCurvedList"/>
    <dgm:cxn modelId="{3C5E3306-4A5B-D646-B9B4-9557F3303D0C}" type="presParOf" srcId="{32769263-CBD6-7241-849A-CDBE267652D7}" destId="{CC94FE2E-47DD-1544-9FBB-AB8215EEDCB0}" srcOrd="6" destOrd="0" presId="urn:microsoft.com/office/officeart/2008/layout/VerticalCurvedList"/>
    <dgm:cxn modelId="{F3B7F330-5D3A-B74D-93C4-4B37C24D0FBF}" type="presParOf" srcId="{CC94FE2E-47DD-1544-9FBB-AB8215EEDCB0}" destId="{13DD9FA0-579D-E640-9AD1-3E24A216CAF2}" srcOrd="0" destOrd="0" presId="urn:microsoft.com/office/officeart/2008/layout/VerticalCurvedList"/>
    <dgm:cxn modelId="{E7017FE4-2214-F54B-B0B7-16815977403E}" type="presParOf" srcId="{32769263-CBD6-7241-849A-CDBE267652D7}" destId="{909DC0E8-3557-0C43-8894-FEB736885733}" srcOrd="7" destOrd="0" presId="urn:microsoft.com/office/officeart/2008/layout/VerticalCurvedList"/>
    <dgm:cxn modelId="{084CDB3A-862F-3A46-9207-752E0F366992}" type="presParOf" srcId="{32769263-CBD6-7241-849A-CDBE267652D7}" destId="{D4863504-5A92-0648-908B-9CA0BA447C5A}" srcOrd="8" destOrd="0" presId="urn:microsoft.com/office/officeart/2008/layout/VerticalCurvedList"/>
    <dgm:cxn modelId="{C6F54DAB-B767-7D41-A77F-345EBCCEACA0}" type="presParOf" srcId="{D4863504-5A92-0648-908B-9CA0BA447C5A}" destId="{6C326424-410D-594F-B5C4-E3886CC2B849}" srcOrd="0" destOrd="0" presId="urn:microsoft.com/office/officeart/2008/layout/VerticalCurvedList"/>
    <dgm:cxn modelId="{56F275AA-1C92-2340-8405-83DCD62C7199}" type="presParOf" srcId="{32769263-CBD6-7241-849A-CDBE267652D7}" destId="{B8A541F8-11DE-504D-8B26-83766EA1D1A7}" srcOrd="9" destOrd="0" presId="urn:microsoft.com/office/officeart/2008/layout/VerticalCurvedList"/>
    <dgm:cxn modelId="{F0948B61-C85F-EE44-A2A1-276272010700}" type="presParOf" srcId="{32769263-CBD6-7241-849A-CDBE267652D7}" destId="{15D6DD87-1277-6D44-A01A-FBABEB7A70CF}" srcOrd="10" destOrd="0" presId="urn:microsoft.com/office/officeart/2008/layout/VerticalCurvedList"/>
    <dgm:cxn modelId="{B531091C-1D41-5D45-B32B-B890E2A84D54}" type="presParOf" srcId="{15D6DD87-1277-6D44-A01A-FBABEB7A70CF}" destId="{B4B1D11E-5362-DD42-9B95-7B9F67540465}" srcOrd="0" destOrd="0" presId="urn:microsoft.com/office/officeart/2008/layout/VerticalCurv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1552B-6FDA-4242-A3A7-9770B997AC38}">
      <dsp:nvSpPr>
        <dsp:cNvPr id="0" name=""/>
        <dsp:cNvSpPr/>
      </dsp:nvSpPr>
      <dsp:spPr>
        <a:xfrm>
          <a:off x="-3715618" y="-570819"/>
          <a:ext cx="4428963" cy="4428963"/>
        </a:xfrm>
        <a:prstGeom prst="blockArc">
          <a:avLst>
            <a:gd name="adj1" fmla="val 18900000"/>
            <a:gd name="adj2" fmla="val 2700000"/>
            <a:gd name="adj3" fmla="val 488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268DD-79DC-8245-8447-CB86D273204D}">
      <dsp:nvSpPr>
        <dsp:cNvPr id="0" name=""/>
        <dsp:cNvSpPr/>
      </dsp:nvSpPr>
      <dsp:spPr>
        <a:xfrm>
          <a:off x="312768" y="205392"/>
          <a:ext cx="5199134" cy="411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Développement de l'offre </a:t>
          </a:r>
          <a:r>
            <a:rPr lang="fr-FR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technologique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68" y="205392"/>
        <a:ext cx="5199134" cy="411046"/>
      </dsp:txXfrm>
    </dsp:sp>
    <dsp:sp modelId="{666358C2-E882-FF47-9569-3613E4A2DB9B}">
      <dsp:nvSpPr>
        <dsp:cNvPr id="0" name=""/>
        <dsp:cNvSpPr/>
      </dsp:nvSpPr>
      <dsp:spPr>
        <a:xfrm>
          <a:off x="55864" y="154011"/>
          <a:ext cx="513808" cy="51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1B030-AA7D-ED4C-A351-9C3D22AD5C7E}">
      <dsp:nvSpPr>
        <dsp:cNvPr id="0" name=""/>
        <dsp:cNvSpPr/>
      </dsp:nvSpPr>
      <dsp:spPr>
        <a:xfrm>
          <a:off x="607312" y="821765"/>
          <a:ext cx="4904590" cy="411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Accompagnement des entreprises vers </a:t>
          </a:r>
          <a:r>
            <a:rPr lang="fr-FR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l‘industrie </a:t>
          </a: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 </a:t>
          </a:r>
          <a:r>
            <a:rPr lang="fr-FR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futur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312" y="821765"/>
        <a:ext cx="4904590" cy="411046"/>
      </dsp:txXfrm>
    </dsp:sp>
    <dsp:sp modelId="{920AEBF9-68E9-9449-B5EC-720EBF768B76}">
      <dsp:nvSpPr>
        <dsp:cNvPr id="0" name=""/>
        <dsp:cNvSpPr/>
      </dsp:nvSpPr>
      <dsp:spPr>
        <a:xfrm>
          <a:off x="350408" y="770384"/>
          <a:ext cx="513808" cy="51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7DBF2-68D3-DD40-A944-D1920A960F7E}">
      <dsp:nvSpPr>
        <dsp:cNvPr id="0" name=""/>
        <dsp:cNvSpPr/>
      </dsp:nvSpPr>
      <dsp:spPr>
        <a:xfrm>
          <a:off x="697714" y="1438138"/>
          <a:ext cx="4814188" cy="411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Formation des </a:t>
          </a:r>
          <a:r>
            <a:rPr lang="fr-FR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personnels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714" y="1438138"/>
        <a:ext cx="4814188" cy="411046"/>
      </dsp:txXfrm>
    </dsp:sp>
    <dsp:sp modelId="{13DD9FA0-579D-E640-9AD1-3E24A216CAF2}">
      <dsp:nvSpPr>
        <dsp:cNvPr id="0" name=""/>
        <dsp:cNvSpPr/>
      </dsp:nvSpPr>
      <dsp:spPr>
        <a:xfrm>
          <a:off x="440809" y="1386757"/>
          <a:ext cx="513808" cy="51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DC0E8-3557-0C43-8894-FEB736885733}">
      <dsp:nvSpPr>
        <dsp:cNvPr id="0" name=""/>
        <dsp:cNvSpPr/>
      </dsp:nvSpPr>
      <dsp:spPr>
        <a:xfrm>
          <a:off x="607312" y="2054511"/>
          <a:ext cx="4904590" cy="411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Promotion de l'Industrie du Futur</a:t>
          </a:r>
        </a:p>
      </dsp:txBody>
      <dsp:txXfrm>
        <a:off x="607312" y="2054511"/>
        <a:ext cx="4904590" cy="411046"/>
      </dsp:txXfrm>
    </dsp:sp>
    <dsp:sp modelId="{6C326424-410D-594F-B5C4-E3886CC2B849}">
      <dsp:nvSpPr>
        <dsp:cNvPr id="0" name=""/>
        <dsp:cNvSpPr/>
      </dsp:nvSpPr>
      <dsp:spPr>
        <a:xfrm>
          <a:off x="350408" y="2003130"/>
          <a:ext cx="513808" cy="51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541F8-11DE-504D-8B26-83766EA1D1A7}">
      <dsp:nvSpPr>
        <dsp:cNvPr id="0" name=""/>
        <dsp:cNvSpPr/>
      </dsp:nvSpPr>
      <dsp:spPr>
        <a:xfrm>
          <a:off x="312768" y="2670885"/>
          <a:ext cx="5199134" cy="4110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2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Renforcement de la coopération européenne et internationale</a:t>
          </a:r>
        </a:p>
      </dsp:txBody>
      <dsp:txXfrm>
        <a:off x="312768" y="2670885"/>
        <a:ext cx="5199134" cy="411046"/>
      </dsp:txXfrm>
    </dsp:sp>
    <dsp:sp modelId="{B4B1D11E-5362-DD42-9B95-7B9F67540465}">
      <dsp:nvSpPr>
        <dsp:cNvPr id="0" name=""/>
        <dsp:cNvSpPr/>
      </dsp:nvSpPr>
      <dsp:spPr>
        <a:xfrm>
          <a:off x="55864" y="2619504"/>
          <a:ext cx="513808" cy="51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C3CF2-F408-3F47-9589-0DACEE21B9B6}" type="datetimeFigureOut">
              <a:rPr lang="fr-FR" smtClean="0"/>
              <a:pPr/>
              <a:t>21/01/2021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ACC8-427F-C141-8144-A478E07E50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45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5138" y="220663"/>
            <a:ext cx="6143625" cy="46069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985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B3B25-81D2-48BE-86BC-31BC6EC5C7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226368" y="6305550"/>
            <a:ext cx="457200" cy="4762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38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45CC-DB5A-4AF1-BAA2-28C17560071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1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7E988-DDCE-4EFD-A22F-296E2E05A55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81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FB1EE-224F-4BF5-A1F0-60861BFB3D8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0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49C04-95A1-4951-BF01-8F3EEF7C737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31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E7FC2-1A54-42A0-8884-83478F632B9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51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B1EB1-512B-4BA1-A59C-C9B65D6F018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91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8A290-2393-43AF-B006-137CF88E8E6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34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44EF6-4317-425E-BD9C-9E9433898C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37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C0B-4D20-4058-B684-F1557CCBBB0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56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38125-262E-428A-84A3-DC0C5F7F396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89623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Image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86480" y="0"/>
            <a:ext cx="7957520" cy="6855715"/>
          </a:xfrm>
          <a:prstGeom prst="rect">
            <a:avLst/>
          </a:prstGeom>
        </p:spPr>
      </p:pic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F1CE1-1EB3-4AAC-A7DC-9E1A239C811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4D4D6">
                    <a:shade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Fabrice METHEE - IEN ET STI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251520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D4D6">
                  <a:shade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186480" y="0"/>
            <a:ext cx="73152" cy="683067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53928BD-C905-4C4C-AB19-411A4645D784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44623"/>
            <a:ext cx="1115616" cy="184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8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zZgs6ipQuM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GnuE1MsBXA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OaSsk6W0NU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1427" y="309252"/>
            <a:ext cx="7498080" cy="1656184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Seconde bac pro </a:t>
            </a:r>
            <a:r>
              <a:rPr lang="fr-FR" sz="3200" dirty="0"/>
              <a:t>famille de métiers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du pilotage et la maintenance d’installations automatisées – </a:t>
            </a:r>
            <a:r>
              <a:rPr lang="fr-FR" sz="3200" dirty="0" smtClean="0">
                <a:solidFill>
                  <a:srgbClr val="FF0000"/>
                </a:solidFill>
              </a:rPr>
              <a:t>RENTREE 2021</a:t>
            </a:r>
            <a:br>
              <a:rPr lang="fr-FR" sz="3200" dirty="0" smtClean="0">
                <a:solidFill>
                  <a:srgbClr val="FF0000"/>
                </a:solidFill>
              </a:rPr>
            </a:b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E5EE9-493D-4B24-9B19-D1875B523A13}" type="datetime7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D4D6">
                    <a:shade val="50000"/>
                    <a:satMod val="20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Jan-21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4D4D6">
                  <a:shade val="50000"/>
                  <a:satMod val="20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1907" y="6202648"/>
            <a:ext cx="7906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i="1" dirty="0" smtClean="0"/>
              <a:t>Technicien de scierie par apprentissage au </a:t>
            </a:r>
            <a:r>
              <a:rPr lang="fr-FR" sz="1600" i="1" dirty="0"/>
              <a:t>CFA des industries du bois</a:t>
            </a:r>
            <a:r>
              <a:rPr lang="fr-FR" sz="1600" i="1" dirty="0" smtClean="0"/>
              <a:t> </a:t>
            </a:r>
            <a:endParaRPr lang="fr-FR" sz="1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834073" y="2485796"/>
            <a:ext cx="4092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Puis, je choisis ma 1</a:t>
            </a:r>
            <a:r>
              <a:rPr lang="fr-FR" sz="2000" b="1" baseline="30000" dirty="0" smtClean="0"/>
              <a:t>ère</a:t>
            </a:r>
            <a:r>
              <a:rPr lang="fr-FR" sz="2000" b="1" dirty="0" smtClean="0"/>
              <a:t> BAC PRO</a:t>
            </a:r>
            <a:endParaRPr lang="fr-FR" sz="20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4546810" y="2996952"/>
            <a:ext cx="355848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4546810" y="2029659"/>
            <a:ext cx="355848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480" y="3573016"/>
            <a:ext cx="2340000" cy="227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52480" y="5014384"/>
            <a:ext cx="2595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/>
              <a:t>PROCÉDÉS DE LA CHIMIE, DE L’EAU ET DES </a:t>
            </a:r>
            <a:r>
              <a:rPr lang="fr-FR" sz="1600" b="1" dirty="0" smtClean="0"/>
              <a:t>PAPIERS-CARTONS (PCEPC)</a:t>
            </a:r>
            <a:endParaRPr lang="fr-FR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1260088" y="5014384"/>
            <a:ext cx="2583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/>
              <a:t>BAC PRO </a:t>
            </a:r>
            <a:r>
              <a:rPr lang="fr-FR" sz="1600" b="1" dirty="0" smtClean="0"/>
              <a:t>MAINTENANCE DES SYSTEMES DE PRODUCTION CONNECTES (MSPC)</a:t>
            </a:r>
            <a:endParaRPr lang="fr-FR" sz="16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7904" y="3592169"/>
            <a:ext cx="2340000" cy="142324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107150" y="5013176"/>
            <a:ext cx="218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PILOTAGE DE LIGNE DE </a:t>
            </a:r>
            <a:r>
              <a:rPr lang="fr-FR" sz="1600" b="1" dirty="0" smtClean="0"/>
              <a:t>PRODUCTION (PLP)</a:t>
            </a:r>
            <a:endParaRPr lang="fr-FR" sz="16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35" y="3592169"/>
            <a:ext cx="2520265" cy="14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9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863" y="1719545"/>
            <a:ext cx="7295697" cy="1566174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effectLst/>
              </a:rPr>
              <a:t>1</a:t>
            </a:r>
            <a:r>
              <a:rPr lang="fr-FR" b="1" u="sng" baseline="30000" dirty="0" smtClean="0">
                <a:effectLst/>
              </a:rPr>
              <a:t>ère</a:t>
            </a:r>
            <a:r>
              <a:rPr lang="fr-FR" b="1" u="sng" dirty="0" smtClean="0">
                <a:effectLst/>
              </a:rPr>
              <a:t> et terminale </a:t>
            </a:r>
            <a:r>
              <a:rPr lang="fr-FR" b="1" u="sng" dirty="0">
                <a:effectLst/>
              </a:rPr>
              <a:t>b</a:t>
            </a:r>
            <a:r>
              <a:rPr lang="fr-FR" b="1" u="sng" dirty="0" smtClean="0">
                <a:effectLst/>
              </a:rPr>
              <a:t>accalauréat professionnel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b="1" dirty="0">
                <a:effectLst/>
              </a:rPr>
              <a:t>   </a:t>
            </a:r>
            <a:r>
              <a:rPr lang="fr-FR" b="1" dirty="0" smtClean="0">
                <a:effectLst/>
              </a:rPr>
              <a:t/>
            </a:r>
            <a:br>
              <a:rPr lang="fr-FR" b="1" dirty="0" smtClean="0">
                <a:effectLst/>
              </a:rPr>
            </a:br>
            <a:r>
              <a:rPr lang="fr-FR" b="1" dirty="0" smtClean="0">
                <a:effectLst/>
              </a:rPr>
              <a:t>Spécialité 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b="1" dirty="0">
                <a:effectLst/>
              </a:rPr>
              <a:t>« Maintenance des Systèmes 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b="1" dirty="0">
                <a:effectLst/>
              </a:rPr>
              <a:t>de Production Connectés » 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 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509120"/>
            <a:ext cx="2539654" cy="16931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95065" y="5785796"/>
            <a:ext cx="4150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SEMAINES DE </a:t>
            </a:r>
          </a:p>
          <a:p>
            <a:r>
              <a:rPr lang="fr-FR" sz="2400" b="1" dirty="0" smtClean="0"/>
              <a:t>FORMATION EN ENTREPRISE</a:t>
            </a:r>
            <a:endParaRPr lang="fr-FR" sz="24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495065" y="4816867"/>
            <a:ext cx="10565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2x8</a:t>
            </a:r>
            <a:endParaRPr lang="fr-FR" sz="32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483914"/>
            <a:ext cx="1591841" cy="15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5617" y="1412330"/>
            <a:ext cx="7738742" cy="4184105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6663520" y="1184797"/>
            <a:ext cx="2280839" cy="467777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xmlns="" val="10893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4920" y="4149080"/>
            <a:ext cx="2356959" cy="14356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Objectif pour l’industrie du futur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 il repose sur 5 piliers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981711015"/>
              </p:ext>
            </p:extLst>
          </p:nvPr>
        </p:nvGraphicFramePr>
        <p:xfrm>
          <a:off x="3491880" y="3382036"/>
          <a:ext cx="5554823" cy="32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zZgs6ipQuM"/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411953" y="1019184"/>
            <a:ext cx="3982325" cy="22400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0939" y="620688"/>
            <a:ext cx="27510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/>
              <a:t>https://youtu.be/azZgs6ipQuM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014640"/>
            <a:ext cx="2076822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3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8453" y="915510"/>
            <a:ext cx="7498080" cy="857250"/>
          </a:xfrm>
        </p:spPr>
        <p:txBody>
          <a:bodyPr>
            <a:noAutofit/>
          </a:bodyPr>
          <a:lstStyle/>
          <a:p>
            <a:r>
              <a:rPr lang="fr-FR" sz="2400" dirty="0"/>
              <a:t>Evolution attendue : la maintenance dans l’usine du futur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8982" y="1752544"/>
            <a:ext cx="5072710" cy="3145740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6095981" y="2690750"/>
            <a:ext cx="627470" cy="19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ZoneTexte 7"/>
          <p:cNvSpPr txBox="1"/>
          <p:nvPr/>
        </p:nvSpPr>
        <p:spPr>
          <a:xfrm>
            <a:off x="6826041" y="254544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CLOUD /GMAO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8257" y="5000666"/>
            <a:ext cx="6745743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• Anticiper les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pannes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• Planifier les interventions pendant les arrêts de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production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Commander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des pièces de rechanges par anticipation</a:t>
            </a: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Réduire le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risque de défaillance majeure</a:t>
            </a:r>
          </a:p>
        </p:txBody>
      </p:sp>
      <p:sp>
        <p:nvSpPr>
          <p:cNvPr id="4" name="Virage 3"/>
          <p:cNvSpPr/>
          <p:nvPr/>
        </p:nvSpPr>
        <p:spPr>
          <a:xfrm rot="5400000">
            <a:off x="5572169" y="3882231"/>
            <a:ext cx="1539866" cy="4922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7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4513" y="3354791"/>
            <a:ext cx="3183341" cy="251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8982"/>
          </a:xfrm>
        </p:spPr>
        <p:txBody>
          <a:bodyPr>
            <a:normAutofit fontScale="90000"/>
          </a:bodyPr>
          <a:lstStyle/>
          <a:p>
            <a:r>
              <a:rPr lang="fr-FR" dirty="0"/>
              <a:t>La maintenance dans </a:t>
            </a:r>
            <a:r>
              <a:rPr lang="fr-FR" dirty="0" smtClean="0"/>
              <a:t>l’usine </a:t>
            </a:r>
            <a:r>
              <a:rPr lang="fr-FR" dirty="0"/>
              <a:t>du </a:t>
            </a:r>
            <a:r>
              <a:rPr lang="fr-FR" dirty="0" smtClean="0"/>
              <a:t>futur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4454703" y="3354791"/>
            <a:ext cx="0" cy="251942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99146" y="3620350"/>
            <a:ext cx="6960359" cy="2253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Rectangle 6"/>
          <p:cNvSpPr/>
          <p:nvPr/>
        </p:nvSpPr>
        <p:spPr>
          <a:xfrm>
            <a:off x="3029804" y="3283139"/>
            <a:ext cx="870045" cy="337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/>
          <p:cNvSpPr/>
          <p:nvPr/>
        </p:nvSpPr>
        <p:spPr>
          <a:xfrm>
            <a:off x="5404514" y="3283140"/>
            <a:ext cx="3388057" cy="675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953" y="3740016"/>
            <a:ext cx="2964656" cy="20145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8857" y="3747160"/>
            <a:ext cx="3300413" cy="20073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3641" y="5917582"/>
            <a:ext cx="1182623" cy="772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4336" y="3576988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i="1" dirty="0" err="1"/>
              <a:t>Moverio</a:t>
            </a:r>
            <a:r>
              <a:rPr lang="fr-FR" sz="1350" i="1" dirty="0"/>
              <a:t> Pro BT-2000 - Epson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42025" y="1489281"/>
            <a:ext cx="749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et virtualisation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Utilisation de la numérisation des équipements en 3D afin d’effectuer virtuellement des gestes techniques en sécurité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jumeaux numériques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ispositif immersif 3D permettant la formation à distance et de manière collaborative</a:t>
            </a:r>
          </a:p>
        </p:txBody>
      </p:sp>
    </p:spTree>
    <p:extLst>
      <p:ext uri="{BB962C8B-B14F-4D97-AF65-F5344CB8AC3E}">
        <p14:creationId xmlns:p14="http://schemas.microsoft.com/office/powerpoint/2010/main" xmlns="" val="16287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maintenance augmentée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1640" y="1475773"/>
            <a:ext cx="7674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augmentée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Enjeux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ccès à l’information pertinente au bon endroit au bon moment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ccès à l’état des équipements en temps réel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aintenance assistée par ordinateur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élémaintenance : supervision de la maintenance grâce aux caméras et lunettes de réalité augmentée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1016" y="4859457"/>
            <a:ext cx="327545" cy="16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pic>
        <p:nvPicPr>
          <p:cNvPr id="7" name="AGnuE1MsBXA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60190" y="4260980"/>
            <a:ext cx="4020168" cy="22613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54614" y="3780678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Exemple d’application avec de la réalité augmentée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739" y="4353241"/>
            <a:ext cx="2076822" cy="20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0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857250"/>
          </a:xfrm>
        </p:spPr>
        <p:txBody>
          <a:bodyPr>
            <a:normAutofit/>
          </a:bodyPr>
          <a:lstStyle/>
          <a:p>
            <a:r>
              <a:rPr lang="fr-FR" sz="2400" dirty="0"/>
              <a:t>Quelques éléments de contexte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59632" y="836712"/>
            <a:ext cx="7600887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systèmes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connectés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robotique et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cobotique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L’évolution des outils de maintenance :</a:t>
            </a:r>
          </a:p>
          <a:p>
            <a:pPr marL="557213" lvl="1" indent="-214313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La Gestion de Maintenance Assistée par Ordinateur (GMAO)</a:t>
            </a:r>
          </a:p>
          <a:p>
            <a:pPr marL="557213" lvl="1" indent="-214313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réalité virtuelle et augmentée</a:t>
            </a:r>
          </a:p>
          <a:p>
            <a:pPr marL="557213" lvl="1" indent="-214313">
              <a:spcBef>
                <a:spcPts val="225"/>
              </a:spcBef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maintenance conditionnelle (Internet des objets (IOT), analyse vibratoire, analyse thermique…)</a:t>
            </a:r>
          </a:p>
          <a:p>
            <a:pPr marL="214313" indent="-214313"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L’amélioration continue des systèmes (modernisation, rétrofit, amélioration, modification…)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4839090"/>
            <a:ext cx="1883018" cy="1883018"/>
          </a:xfrm>
          <a:prstGeom prst="rect">
            <a:avLst/>
          </a:prstGeom>
        </p:spPr>
      </p:pic>
      <p:pic>
        <p:nvPicPr>
          <p:cNvPr id="6" name="KOaSsk6W0NU"/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4534865"/>
            <a:ext cx="3888432" cy="2187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38776" y="4534865"/>
            <a:ext cx="3321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https://youtu.be/KOaSsk6W0NU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7330" y="116632"/>
            <a:ext cx="1260382" cy="1916831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4644008" y="1340768"/>
            <a:ext cx="27363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95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27056" y="2332858"/>
            <a:ext cx="5678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Les poursuites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d’études</a:t>
            </a:r>
            <a:r>
              <a:rPr lang="fr-FR" sz="2000" b="1" dirty="0" smtClean="0"/>
              <a:t> après mon BAC PRO</a:t>
            </a:r>
            <a:endParaRPr 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109152" y="2732968"/>
            <a:ext cx="76943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MC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Agent de contrôle non destructif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MC Maintenance des installations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oléohydrauliques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et pneumatiques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MC Technicien(ne) ascensoriste (service et modernisation)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MC Technicien(ne) en réseaux électriques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MC Technicien(ne) en soudage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MC Technicien(ne) en tuyauterie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BTS Maintenance des systèmes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BTS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Assistance technique d'ingénieur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BTS Conception et réalisation de systèmes automatiques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BTS Maintenance des matériels de construction et de manutention </a:t>
            </a:r>
          </a:p>
        </p:txBody>
      </p:sp>
      <p:sp>
        <p:nvSpPr>
          <p:cNvPr id="7" name="Flèche à trois pointes 6"/>
          <p:cNvSpPr/>
          <p:nvPr/>
        </p:nvSpPr>
        <p:spPr>
          <a:xfrm rot="10800000">
            <a:off x="2007522" y="1069493"/>
            <a:ext cx="3788614" cy="131076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796136" y="1069493"/>
            <a:ext cx="2040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Insertion </a:t>
            </a:r>
          </a:p>
          <a:p>
            <a:r>
              <a:rPr lang="fr-FR" sz="2000" b="1" dirty="0" smtClean="0"/>
              <a:t>professionnelle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211304" y="933605"/>
            <a:ext cx="1478139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chemeClr val="tx1"/>
                </a:solidFill>
              </a:rPr>
              <a:t>BAC PRO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chemeClr val="tx1"/>
                </a:solidFill>
              </a:rPr>
              <a:t>MSPC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15616" y="257223"/>
            <a:ext cx="7498080" cy="49006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dirty="0" smtClean="0"/>
              <a:t>Et après ?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877" y="97505"/>
            <a:ext cx="1375099" cy="20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5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rte Graphique STI Diaporama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Trebuchet MS"/>
        <a:ea typeface=""/>
        <a:cs typeface=""/>
      </a:majorFont>
      <a:minorFont>
        <a:latin typeface="Century Gothic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arte Graphique STI Diaporama" id="{0FF7C6F2-9EF6-4B0D-946C-EC36F18D2BBB}" vid="{B56C813C-DFF8-4A57-8700-749A2F64B1C5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6620</TotalTime>
  <Words>341</Words>
  <Application>Microsoft Office PowerPoint</Application>
  <PresentationFormat>Affichage à l'écran (4:3)</PresentationFormat>
  <Paragraphs>65</Paragraphs>
  <Slides>9</Slides>
  <Notes>1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Charte Graphique STI Diaporama</vt:lpstr>
      <vt:lpstr>Seconde bac pro famille de métiers  du pilotage et la maintenance d’installations automatisées – RENTREE 2021 </vt:lpstr>
      <vt:lpstr>1ère et terminale baccalauréat professionnel     Spécialité  « Maintenance des Systèmes  de Production Connectés »   </vt:lpstr>
      <vt:lpstr>Diapositive 3</vt:lpstr>
      <vt:lpstr>Diapositive 4</vt:lpstr>
      <vt:lpstr>Evolution attendue : la maintenance dans l’usine du futur</vt:lpstr>
      <vt:lpstr>La maintenance dans l’usine du futur</vt:lpstr>
      <vt:lpstr>La maintenance augmentée</vt:lpstr>
      <vt:lpstr>Quelques éléments de contexte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pédagogiques autour des enseignements en baccalauréat professionnel</dc:title>
  <dc:creator>utilisateur</dc:creator>
  <cp:lastModifiedBy>AUNEAU Olivier</cp:lastModifiedBy>
  <cp:revision>304</cp:revision>
  <dcterms:created xsi:type="dcterms:W3CDTF">2013-03-22T19:15:01Z</dcterms:created>
  <dcterms:modified xsi:type="dcterms:W3CDTF">2021-01-21T13:04:59Z</dcterms:modified>
</cp:coreProperties>
</file>